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Grotesk Medium" charset="1" panose="00000600000000000000"/>
      <p:regular r:id="rId17"/>
    </p:embeddedFont>
    <p:embeddedFont>
      <p:font typeface="HK Grotesk Italics" charset="1" panose="00000500000000000000"/>
      <p:regular r:id="rId18"/>
    </p:embeddedFont>
    <p:embeddedFont>
      <p:font typeface="Aileron Bold" charset="1" panose="00000800000000000000"/>
      <p:regular r:id="rId19"/>
    </p:embeddedFont>
    <p:embeddedFont>
      <p:font typeface="Aileron" charset="1" panose="00000500000000000000"/>
      <p:regular r:id="rId20"/>
    </p:embeddedFont>
    <p:embeddedFont>
      <p:font typeface="HK Grotesk Bold" charset="1" panose="00000800000000000000"/>
      <p:regular r:id="rId21"/>
    </p:embeddedFont>
    <p:embeddedFont>
      <p:font typeface="Roboto" charset="1" panose="02000000000000000000"/>
      <p:regular r:id="rId22"/>
    </p:embeddedFont>
    <p:embeddedFont>
      <p:font typeface="HK Grotesk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17053" y="9809111"/>
            <a:ext cx="19109210" cy="0"/>
          </a:xfrm>
          <a:prstGeom prst="line">
            <a:avLst/>
          </a:prstGeom>
          <a:ln cap="flat" w="9525">
            <a:gradFill>
              <a:gsLst>
                <a:gs pos="0">
                  <a:srgbClr val="FFFFFF">
                    <a:alpha val="26000"/>
                  </a:srgbClr>
                </a:gs>
                <a:gs pos="25000">
                  <a:srgbClr val="7D7D7D">
                    <a:alpha val="26000"/>
                  </a:srgbClr>
                </a:gs>
                <a:gs pos="50000">
                  <a:srgbClr val="FFFFFF">
                    <a:alpha val="26000"/>
                  </a:srgbClr>
                </a:gs>
                <a:gs pos="75000">
                  <a:srgbClr val="7C7C7C">
                    <a:alpha val="2600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8006" y="6685791"/>
            <a:ext cx="7341863" cy="927955"/>
            <a:chOff x="0" y="0"/>
            <a:chExt cx="2235557" cy="2825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5557" cy="282557"/>
            </a:xfrm>
            <a:custGeom>
              <a:avLst/>
              <a:gdLst/>
              <a:ahLst/>
              <a:cxnLst/>
              <a:rect r="r" b="b" t="t" l="l"/>
              <a:pathLst>
                <a:path h="282557" w="2235557">
                  <a:moveTo>
                    <a:pt x="53779" y="0"/>
                  </a:moveTo>
                  <a:lnTo>
                    <a:pt x="2181778" y="0"/>
                  </a:lnTo>
                  <a:cubicBezTo>
                    <a:pt x="2211479" y="0"/>
                    <a:pt x="2235557" y="24078"/>
                    <a:pt x="2235557" y="53779"/>
                  </a:cubicBezTo>
                  <a:lnTo>
                    <a:pt x="2235557" y="228778"/>
                  </a:lnTo>
                  <a:cubicBezTo>
                    <a:pt x="2235557" y="258480"/>
                    <a:pt x="2211479" y="282557"/>
                    <a:pt x="2181778" y="282557"/>
                  </a:cubicBezTo>
                  <a:lnTo>
                    <a:pt x="53779" y="282557"/>
                  </a:lnTo>
                  <a:cubicBezTo>
                    <a:pt x="24078" y="282557"/>
                    <a:pt x="0" y="258480"/>
                    <a:pt x="0" y="228778"/>
                  </a:cubicBezTo>
                  <a:lnTo>
                    <a:pt x="0" y="53779"/>
                  </a:lnTo>
                  <a:cubicBezTo>
                    <a:pt x="0" y="24078"/>
                    <a:pt x="24078" y="0"/>
                    <a:pt x="5377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FFFFFF">
                      <a:alpha val="100000"/>
                    </a:srgbClr>
                  </a:gs>
                  <a:gs pos="25000">
                    <a:srgbClr val="7D7D7D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75000">
                    <a:srgbClr val="7C7C7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35557" cy="320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7889" y="1166341"/>
            <a:ext cx="9922586" cy="34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4"/>
              </a:lnSpc>
            </a:pPr>
            <a:r>
              <a:rPr lang="en-US" sz="20024" spc="-1401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Udyog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7889" y="3210086"/>
            <a:ext cx="12389595" cy="369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1"/>
              </a:lnSpc>
            </a:pPr>
            <a:r>
              <a:rPr lang="en-US" sz="21515" spc="-1506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Gadh</a:t>
            </a:r>
          </a:p>
        </p:txBody>
      </p:sp>
      <p:sp>
        <p:nvSpPr>
          <p:cNvPr name="AutoShape 9" id="9"/>
          <p:cNvSpPr/>
          <p:nvPr/>
        </p:nvSpPr>
        <p:spPr>
          <a:xfrm>
            <a:off x="-329037" y="708158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9550590" y="698633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0829884" y="9878749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860859" y="8205453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515131" y="8967701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486708" y="723645"/>
            <a:ext cx="7868105" cy="8715360"/>
            <a:chOff x="0" y="0"/>
            <a:chExt cx="2592641" cy="28718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2643" cy="2871822"/>
            </a:xfrm>
            <a:custGeom>
              <a:avLst/>
              <a:gdLst/>
              <a:ahLst/>
              <a:cxnLst/>
              <a:rect r="r" b="b" t="t" l="l"/>
              <a:pathLst>
                <a:path h="2871822" w="2592643">
                  <a:moveTo>
                    <a:pt x="2245685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2592430"/>
                  </a:lnTo>
                  <a:cubicBezTo>
                    <a:pt x="0" y="2628941"/>
                    <a:pt x="13458" y="2664170"/>
                    <a:pt x="37800" y="2691382"/>
                  </a:cubicBezTo>
                  <a:lnTo>
                    <a:pt x="154967" y="2822358"/>
                  </a:lnTo>
                  <a:cubicBezTo>
                    <a:pt x="183122" y="2853834"/>
                    <a:pt x="223353" y="2871823"/>
                    <a:pt x="265584" y="2871822"/>
                  </a:cubicBezTo>
                  <a:lnTo>
                    <a:pt x="2444228" y="2871822"/>
                  </a:lnTo>
                  <a:cubicBezTo>
                    <a:pt x="2483590" y="2871823"/>
                    <a:pt x="2521340" y="2856186"/>
                    <a:pt x="2549173" y="2828353"/>
                  </a:cubicBezTo>
                  <a:cubicBezTo>
                    <a:pt x="2577007" y="2800520"/>
                    <a:pt x="2592643" y="2762770"/>
                    <a:pt x="2592643" y="2723408"/>
                  </a:cubicBezTo>
                  <a:lnTo>
                    <a:pt x="2592643" y="366141"/>
                  </a:lnTo>
                  <a:cubicBezTo>
                    <a:pt x="2592644" y="329143"/>
                    <a:pt x="2578825" y="293478"/>
                    <a:pt x="2553895" y="266140"/>
                  </a:cubicBezTo>
                  <a:lnTo>
                    <a:pt x="2355352" y="48414"/>
                  </a:lnTo>
                  <a:cubicBezTo>
                    <a:pt x="2327229" y="17574"/>
                    <a:pt x="2287421" y="0"/>
                    <a:pt x="2245685" y="0"/>
                  </a:cubicBezTo>
                  <a:close/>
                </a:path>
              </a:pathLst>
            </a:custGeom>
            <a:blipFill>
              <a:blip r:embed="rId3"/>
              <a:stretch>
                <a:fillRect l="-26469" t="-41" r="-3566" b="-2972"/>
              </a:stretch>
            </a:blipFill>
            <a:ln w="19050" cap="sq">
              <a:solidFill>
                <a:srgbClr val="0A192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95088" y="6739559"/>
            <a:ext cx="618474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Automated Satellite Surveillance &amp; Revenue Recovery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11892">
            <a:off x="-3405700" y="-3749250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7"/>
                </a:lnTo>
                <a:lnTo>
                  <a:pt x="12324219" y="10800497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711892">
            <a:off x="6004305" y="3858051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8"/>
                </a:lnTo>
                <a:lnTo>
                  <a:pt x="12324219" y="10800498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59088" y="772775"/>
            <a:ext cx="6652886" cy="9977184"/>
            <a:chOff x="0" y="0"/>
            <a:chExt cx="1752200" cy="2627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2200" cy="2627736"/>
            </a:xfrm>
            <a:custGeom>
              <a:avLst/>
              <a:gdLst/>
              <a:ahLst/>
              <a:cxnLst/>
              <a:rect r="r" b="b" t="t" l="l"/>
              <a:pathLst>
                <a:path h="2627736" w="1752200">
                  <a:moveTo>
                    <a:pt x="34911" y="0"/>
                  </a:moveTo>
                  <a:lnTo>
                    <a:pt x="1717290" y="0"/>
                  </a:lnTo>
                  <a:cubicBezTo>
                    <a:pt x="1726548" y="0"/>
                    <a:pt x="1735428" y="3678"/>
                    <a:pt x="1741975" y="10225"/>
                  </a:cubicBezTo>
                  <a:cubicBezTo>
                    <a:pt x="1748522" y="16772"/>
                    <a:pt x="1752200" y="25652"/>
                    <a:pt x="1752200" y="34911"/>
                  </a:cubicBezTo>
                  <a:lnTo>
                    <a:pt x="1752200" y="2592825"/>
                  </a:lnTo>
                  <a:cubicBezTo>
                    <a:pt x="1752200" y="2602084"/>
                    <a:pt x="1748522" y="2610963"/>
                    <a:pt x="1741975" y="2617510"/>
                  </a:cubicBezTo>
                  <a:cubicBezTo>
                    <a:pt x="1735428" y="2624057"/>
                    <a:pt x="1726548" y="2627736"/>
                    <a:pt x="1717290" y="2627736"/>
                  </a:cubicBezTo>
                  <a:lnTo>
                    <a:pt x="34911" y="2627736"/>
                  </a:lnTo>
                  <a:cubicBezTo>
                    <a:pt x="25652" y="2627736"/>
                    <a:pt x="16772" y="2624057"/>
                    <a:pt x="10225" y="2617510"/>
                  </a:cubicBezTo>
                  <a:cubicBezTo>
                    <a:pt x="3678" y="2610963"/>
                    <a:pt x="0" y="2602084"/>
                    <a:pt x="0" y="2592825"/>
                  </a:cubicBezTo>
                  <a:lnTo>
                    <a:pt x="0" y="34911"/>
                  </a:lnTo>
                  <a:cubicBezTo>
                    <a:pt x="0" y="25652"/>
                    <a:pt x="3678" y="16772"/>
                    <a:pt x="10225" y="10225"/>
                  </a:cubicBezTo>
                  <a:cubicBezTo>
                    <a:pt x="16772" y="3678"/>
                    <a:pt x="25652" y="0"/>
                    <a:pt x="34911" y="0"/>
                  </a:cubicBezTo>
                  <a:close/>
                </a:path>
              </a:pathLst>
            </a:custGeom>
            <a:ln w="19050" cap="rnd">
              <a:solidFill>
                <a:srgbClr val="4B393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752200" cy="2589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346692"/>
            <a:ext cx="6652886" cy="9797834"/>
            <a:chOff x="0" y="0"/>
            <a:chExt cx="1752200" cy="2580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200" cy="2580500"/>
            </a:xfrm>
            <a:custGeom>
              <a:avLst/>
              <a:gdLst/>
              <a:ahLst/>
              <a:cxnLst/>
              <a:rect r="r" b="b" t="t" l="l"/>
              <a:pathLst>
                <a:path h="2580500" w="1752200">
                  <a:moveTo>
                    <a:pt x="34911" y="0"/>
                  </a:moveTo>
                  <a:lnTo>
                    <a:pt x="1717290" y="0"/>
                  </a:lnTo>
                  <a:cubicBezTo>
                    <a:pt x="1726548" y="0"/>
                    <a:pt x="1735428" y="3678"/>
                    <a:pt x="1741975" y="10225"/>
                  </a:cubicBezTo>
                  <a:cubicBezTo>
                    <a:pt x="1748522" y="16772"/>
                    <a:pt x="1752200" y="25652"/>
                    <a:pt x="1752200" y="34911"/>
                  </a:cubicBezTo>
                  <a:lnTo>
                    <a:pt x="1752200" y="2545589"/>
                  </a:lnTo>
                  <a:cubicBezTo>
                    <a:pt x="1752200" y="2554848"/>
                    <a:pt x="1748522" y="2563727"/>
                    <a:pt x="1741975" y="2570275"/>
                  </a:cubicBezTo>
                  <a:cubicBezTo>
                    <a:pt x="1735428" y="2576822"/>
                    <a:pt x="1726548" y="2580500"/>
                    <a:pt x="1717290" y="2580500"/>
                  </a:cubicBezTo>
                  <a:lnTo>
                    <a:pt x="34911" y="2580500"/>
                  </a:lnTo>
                  <a:cubicBezTo>
                    <a:pt x="25652" y="2580500"/>
                    <a:pt x="16772" y="2576822"/>
                    <a:pt x="10225" y="2570275"/>
                  </a:cubicBezTo>
                  <a:cubicBezTo>
                    <a:pt x="3678" y="2563727"/>
                    <a:pt x="0" y="2554848"/>
                    <a:pt x="0" y="2545589"/>
                  </a:cubicBezTo>
                  <a:lnTo>
                    <a:pt x="0" y="34911"/>
                  </a:lnTo>
                  <a:cubicBezTo>
                    <a:pt x="0" y="25652"/>
                    <a:pt x="3678" y="16772"/>
                    <a:pt x="10225" y="10225"/>
                  </a:cubicBezTo>
                  <a:cubicBezTo>
                    <a:pt x="16772" y="3678"/>
                    <a:pt x="25652" y="0"/>
                    <a:pt x="34911" y="0"/>
                  </a:cubicBezTo>
                  <a:close/>
                </a:path>
              </a:pathLst>
            </a:custGeom>
            <a:solidFill>
              <a:srgbClr val="0612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752200" cy="254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63171" y="4918764"/>
            <a:ext cx="6025064" cy="5272162"/>
            <a:chOff x="0" y="0"/>
            <a:chExt cx="2133271" cy="18666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3271" cy="1866694"/>
            </a:xfrm>
            <a:custGeom>
              <a:avLst/>
              <a:gdLst/>
              <a:ahLst/>
              <a:cxnLst/>
              <a:rect r="r" b="b" t="t" l="l"/>
              <a:pathLst>
                <a:path h="1866694" w="2133271">
                  <a:moveTo>
                    <a:pt x="32124" y="0"/>
                  </a:moveTo>
                  <a:lnTo>
                    <a:pt x="2101147" y="0"/>
                  </a:lnTo>
                  <a:cubicBezTo>
                    <a:pt x="2109667" y="0"/>
                    <a:pt x="2117838" y="3384"/>
                    <a:pt x="2123862" y="9409"/>
                  </a:cubicBezTo>
                  <a:cubicBezTo>
                    <a:pt x="2129886" y="15433"/>
                    <a:pt x="2133271" y="23604"/>
                    <a:pt x="2133271" y="32124"/>
                  </a:cubicBezTo>
                  <a:lnTo>
                    <a:pt x="2133271" y="1834570"/>
                  </a:lnTo>
                  <a:cubicBezTo>
                    <a:pt x="2133271" y="1852311"/>
                    <a:pt x="2118888" y="1866694"/>
                    <a:pt x="2101147" y="1866694"/>
                  </a:cubicBezTo>
                  <a:lnTo>
                    <a:pt x="32124" y="1866694"/>
                  </a:lnTo>
                  <a:cubicBezTo>
                    <a:pt x="23604" y="1866694"/>
                    <a:pt x="15433" y="1863309"/>
                    <a:pt x="9409" y="1857285"/>
                  </a:cubicBezTo>
                  <a:cubicBezTo>
                    <a:pt x="3384" y="1851260"/>
                    <a:pt x="0" y="1843090"/>
                    <a:pt x="0" y="1834570"/>
                  </a:cubicBezTo>
                  <a:lnTo>
                    <a:pt x="0" y="32124"/>
                  </a:lnTo>
                  <a:cubicBezTo>
                    <a:pt x="0" y="23604"/>
                    <a:pt x="3384" y="15433"/>
                    <a:pt x="9409" y="9409"/>
                  </a:cubicBezTo>
                  <a:cubicBezTo>
                    <a:pt x="15433" y="3384"/>
                    <a:pt x="23604" y="0"/>
                    <a:pt x="32124" y="0"/>
                  </a:cubicBezTo>
                  <a:close/>
                </a:path>
              </a:pathLst>
            </a:custGeom>
            <a:blipFill>
              <a:blip r:embed="rId5"/>
              <a:stretch>
                <a:fillRect l="-101287" t="-21853" r="-2786" b="-5541"/>
              </a:stretch>
            </a:blipFill>
            <a:ln w="19050" cap="rnd">
              <a:solidFill>
                <a:srgbClr val="0A192F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659088" y="2142878"/>
            <a:ext cx="3366554" cy="7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</a:t>
            </a: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onclusion 01 : </a:t>
            </a:r>
          </a:p>
          <a:p>
            <a:pPr algn="l">
              <a:lnSpc>
                <a:spcPts val="2845"/>
              </a:lnSpc>
            </a:pP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100% Protection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9088" y="4582932"/>
            <a:ext cx="3846521" cy="7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</a:t>
            </a: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onclusion 02 :</a:t>
            </a:r>
          </a:p>
          <a:p>
            <a:pPr algn="l">
              <a:lnSpc>
                <a:spcPts val="2845"/>
              </a:lnSpc>
            </a:pPr>
            <a:r>
              <a:rPr lang="en-US" sz="29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Revenue Growth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9088" y="6685292"/>
            <a:ext cx="3846521" cy="81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</a:t>
            </a: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onclusion 03 :</a:t>
            </a:r>
          </a:p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Speed and Scale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9088" y="3128181"/>
            <a:ext cx="539210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W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 eliminate blind spots. Every inch of CSIDC land is monitored 24/7 by Sentinel-1 radar, ensuring no encroachment 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g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oes 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nn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ti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6133" y="3149571"/>
            <a:ext cx="7119141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spc="-41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Udyog Gadh transf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orms the CSIDC from a passive land administrator into a proactive land protector.</a:t>
            </a:r>
          </a:p>
          <a:p>
            <a:pPr algn="l">
              <a:lnSpc>
                <a:spcPts val="2280"/>
              </a:lnSpc>
            </a:pP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We are not just digitizing maps; we are building a transparent, revenue-generating ecosystem. By eliminating blind spots and automating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enfo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ent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,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we ens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ur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hat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e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ry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ch of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ndu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tria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l land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contr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bu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es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Chh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is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ga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h’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grow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1900" spc="-41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59088" y="5494667"/>
            <a:ext cx="539210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By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detecting 'Ghost Plots' and unbilled usage, we unlock crores in potential re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en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ue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or t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 s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at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re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asur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y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9088" y="7802778"/>
            <a:ext cx="539210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What</a:t>
            </a:r>
            <a:r>
              <a:rPr lang="en-US" sz="1800" spc="-39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took months now takes minutes. We empower field officers with real-time intelligence, making governance faster and smarter.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59744"/>
            <a:ext cx="8007605" cy="249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9999" spc="-319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Way Forward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12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17053" y="9809111"/>
            <a:ext cx="19109210" cy="0"/>
          </a:xfrm>
          <a:prstGeom prst="line">
            <a:avLst/>
          </a:prstGeom>
          <a:ln cap="flat" w="9525">
            <a:gradFill>
              <a:gsLst>
                <a:gs pos="0">
                  <a:srgbClr val="FFFFFF">
                    <a:alpha val="26000"/>
                  </a:srgbClr>
                </a:gs>
                <a:gs pos="25000">
                  <a:srgbClr val="7D7D7D">
                    <a:alpha val="26000"/>
                  </a:srgbClr>
                </a:gs>
                <a:gs pos="50000">
                  <a:srgbClr val="FFFFFF">
                    <a:alpha val="26000"/>
                  </a:srgbClr>
                </a:gs>
                <a:gs pos="75000">
                  <a:srgbClr val="7C7C7C">
                    <a:alpha val="2600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47894" y="-265883"/>
            <a:ext cx="9922586" cy="34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4"/>
              </a:lnSpc>
            </a:pPr>
            <a:r>
              <a:rPr lang="en-US" sz="20024" spc="-1401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Thank</a:t>
            </a:r>
          </a:p>
        </p:txBody>
      </p:sp>
      <p:sp>
        <p:nvSpPr>
          <p:cNvPr name="AutoShape 5" id="5"/>
          <p:cNvSpPr/>
          <p:nvPr/>
        </p:nvSpPr>
        <p:spPr>
          <a:xfrm>
            <a:off x="-329037" y="708158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9550590" y="698633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829884" y="9878749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860859" y="8205453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515131" y="8967701"/>
            <a:ext cx="971577" cy="1682821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962772" y="3504956"/>
            <a:ext cx="13739328" cy="5753344"/>
          </a:xfrm>
          <a:custGeom>
            <a:avLst/>
            <a:gdLst/>
            <a:ahLst/>
            <a:cxnLst/>
            <a:rect r="r" b="b" t="t" l="l"/>
            <a:pathLst>
              <a:path h="5753344" w="13739328">
                <a:moveTo>
                  <a:pt x="0" y="0"/>
                </a:moveTo>
                <a:lnTo>
                  <a:pt x="13739328" y="0"/>
                </a:lnTo>
                <a:lnTo>
                  <a:pt x="13739328" y="5753344"/>
                </a:lnTo>
                <a:lnTo>
                  <a:pt x="0" y="575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44893" y="-419100"/>
            <a:ext cx="12389595" cy="369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1"/>
              </a:lnSpc>
            </a:pPr>
            <a:r>
              <a:rPr lang="en-US" sz="21515" spc="-1506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125" y="7195803"/>
            <a:ext cx="8458008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48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By: Shataksha Raj Sharma</a:t>
            </a:r>
          </a:p>
          <a:p>
            <a:pPr algn="l">
              <a:lnSpc>
                <a:spcPts val="2639"/>
              </a:lnSpc>
            </a:pPr>
            <a:r>
              <a:rPr lang="en-US" sz="2199" spc="-48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      Shanay Sahu</a:t>
            </a:r>
          </a:p>
          <a:p>
            <a:pPr algn="l">
              <a:lnSpc>
                <a:spcPts val="2639"/>
              </a:lnSpc>
            </a:pPr>
            <a:r>
              <a:rPr lang="en-US" sz="2199" spc="-48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      Varsha Gupta</a:t>
            </a:r>
          </a:p>
          <a:p>
            <a:pPr algn="l">
              <a:lnSpc>
                <a:spcPts val="2639"/>
              </a:lnSpc>
            </a:pPr>
            <a:r>
              <a:rPr lang="en-US" sz="2199" spc="-48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      Aayushi Bagmar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 spc="-48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From: IIIT NAYA RAIPUR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91727" y="3724038"/>
            <a:ext cx="8348370" cy="4530794"/>
            <a:chOff x="0" y="0"/>
            <a:chExt cx="2198748" cy="1193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8748" cy="1193295"/>
            </a:xfrm>
            <a:custGeom>
              <a:avLst/>
              <a:gdLst/>
              <a:ahLst/>
              <a:cxnLst/>
              <a:rect r="r" b="b" t="t" l="l"/>
              <a:pathLst>
                <a:path h="1193295" w="2198748">
                  <a:moveTo>
                    <a:pt x="27821" y="0"/>
                  </a:moveTo>
                  <a:lnTo>
                    <a:pt x="2170927" y="0"/>
                  </a:lnTo>
                  <a:cubicBezTo>
                    <a:pt x="2186292" y="0"/>
                    <a:pt x="2198748" y="12456"/>
                    <a:pt x="2198748" y="27821"/>
                  </a:cubicBezTo>
                  <a:lnTo>
                    <a:pt x="2198748" y="1165475"/>
                  </a:lnTo>
                  <a:cubicBezTo>
                    <a:pt x="2198748" y="1172853"/>
                    <a:pt x="2195817" y="1179930"/>
                    <a:pt x="2190599" y="1185147"/>
                  </a:cubicBezTo>
                  <a:cubicBezTo>
                    <a:pt x="2185382" y="1190364"/>
                    <a:pt x="2178305" y="1193295"/>
                    <a:pt x="2170927" y="1193295"/>
                  </a:cubicBezTo>
                  <a:lnTo>
                    <a:pt x="27821" y="1193295"/>
                  </a:lnTo>
                  <a:cubicBezTo>
                    <a:pt x="20442" y="1193295"/>
                    <a:pt x="13366" y="1190364"/>
                    <a:pt x="8148" y="1185147"/>
                  </a:cubicBezTo>
                  <a:cubicBezTo>
                    <a:pt x="2931" y="1179930"/>
                    <a:pt x="0" y="1172853"/>
                    <a:pt x="0" y="1165475"/>
                  </a:cubicBezTo>
                  <a:lnTo>
                    <a:pt x="0" y="27821"/>
                  </a:lnTo>
                  <a:cubicBezTo>
                    <a:pt x="0" y="12456"/>
                    <a:pt x="12456" y="0"/>
                    <a:pt x="27821" y="0"/>
                  </a:cubicBezTo>
                  <a:close/>
                </a:path>
              </a:pathLst>
            </a:custGeom>
            <a:ln w="19050" cap="rnd">
              <a:solidFill>
                <a:srgbClr val="0A192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98748" cy="123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08865" y="4505540"/>
            <a:ext cx="8466897" cy="4752760"/>
            <a:chOff x="0" y="0"/>
            <a:chExt cx="1311744" cy="736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1744" cy="736327"/>
            </a:xfrm>
            <a:custGeom>
              <a:avLst/>
              <a:gdLst/>
              <a:ahLst/>
              <a:cxnLst/>
              <a:rect r="r" b="b" t="t" l="l"/>
              <a:pathLst>
                <a:path h="736327" w="1311744">
                  <a:moveTo>
                    <a:pt x="27431" y="0"/>
                  </a:moveTo>
                  <a:lnTo>
                    <a:pt x="1284313" y="0"/>
                  </a:lnTo>
                  <a:cubicBezTo>
                    <a:pt x="1291588" y="0"/>
                    <a:pt x="1298565" y="2890"/>
                    <a:pt x="1303709" y="8034"/>
                  </a:cubicBezTo>
                  <a:cubicBezTo>
                    <a:pt x="1308854" y="13179"/>
                    <a:pt x="1311744" y="20156"/>
                    <a:pt x="1311744" y="27431"/>
                  </a:cubicBezTo>
                  <a:lnTo>
                    <a:pt x="1311744" y="708896"/>
                  </a:lnTo>
                  <a:cubicBezTo>
                    <a:pt x="1311744" y="716171"/>
                    <a:pt x="1308854" y="723148"/>
                    <a:pt x="1303709" y="728293"/>
                  </a:cubicBezTo>
                  <a:cubicBezTo>
                    <a:pt x="1298565" y="733437"/>
                    <a:pt x="1291588" y="736327"/>
                    <a:pt x="1284313" y="736327"/>
                  </a:cubicBezTo>
                  <a:lnTo>
                    <a:pt x="27431" y="736327"/>
                  </a:lnTo>
                  <a:cubicBezTo>
                    <a:pt x="20156" y="736327"/>
                    <a:pt x="13179" y="733437"/>
                    <a:pt x="8034" y="728293"/>
                  </a:cubicBezTo>
                  <a:cubicBezTo>
                    <a:pt x="2890" y="723148"/>
                    <a:pt x="0" y="716171"/>
                    <a:pt x="0" y="708896"/>
                  </a:cubicBezTo>
                  <a:lnTo>
                    <a:pt x="0" y="27431"/>
                  </a:lnTo>
                  <a:cubicBezTo>
                    <a:pt x="0" y="20156"/>
                    <a:pt x="2890" y="13179"/>
                    <a:pt x="8034" y="8034"/>
                  </a:cubicBezTo>
                  <a:cubicBezTo>
                    <a:pt x="13179" y="2890"/>
                    <a:pt x="20156" y="0"/>
                    <a:pt x="27431" y="0"/>
                  </a:cubicBezTo>
                  <a:close/>
                </a:path>
              </a:pathLst>
            </a:custGeom>
            <a:blipFill>
              <a:blip r:embed="rId3"/>
              <a:stretch>
                <a:fillRect l="-1380" t="0" r="-6758" b="-5233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flipH="true">
            <a:off x="12868009" y="1950457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1774548" y="1947677"/>
            <a:ext cx="1106376" cy="1597429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-1252035" y="1860585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8627875" y="-877621"/>
            <a:ext cx="1589255" cy="275267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29645" y="4505540"/>
            <a:ext cx="7262082" cy="51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622" indent="-235311" lvl="1">
              <a:lnSpc>
                <a:spcPts val="2615"/>
              </a:lnSpc>
              <a:buFont typeface="Arial"/>
              <a:buChar char="•"/>
            </a:pPr>
            <a:r>
              <a:rPr lang="en-US" b="true" sz="2179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The Challenge:</a:t>
            </a:r>
            <a:r>
              <a:rPr lang="en-US" sz="2179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CSIDC manages 5,000+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acres of land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,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b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ut relies on slow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, reactive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manual surveys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that miss critical violations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 marL="470622" indent="-235311" lvl="1">
              <a:lnSpc>
                <a:spcPts val="2615"/>
              </a:lnSpc>
              <a:buFont typeface="Arial"/>
              <a:buChar char="•"/>
            </a:pP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The Solution: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Udyog Gadh automates surveillance using Sentinel-1 (Radar) and Sentinel-2 (Optical) satellite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data.</a:t>
            </a:r>
          </a:p>
          <a:p>
            <a:pPr algn="l" marL="470622" indent="-235311" lvl="1">
              <a:lnSpc>
                <a:spcPts val="2615"/>
              </a:lnSpc>
              <a:buFont typeface="Arial"/>
              <a:buChar char="•"/>
            </a:pP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The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 Impact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:</a:t>
            </a:r>
          </a:p>
          <a:p>
            <a:pPr algn="l" marL="941244" indent="-313748" lvl="2">
              <a:lnSpc>
                <a:spcPts val="2615"/>
              </a:lnSpc>
              <a:buFont typeface="Arial"/>
              <a:buChar char="⚬"/>
            </a:pP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Real-Time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D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etection: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Instantly flags encroachments (walls/sheds) and 'Ghost Plots' 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(vaca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n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 land).</a:t>
            </a:r>
          </a:p>
          <a:p>
            <a:pPr algn="l" marL="941244" indent="-313748" lvl="2">
              <a:lnSpc>
                <a:spcPts val="2615"/>
              </a:lnSpc>
              <a:buFont typeface="Arial"/>
              <a:buChar char="⚬"/>
            </a:pP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Revenue Recovery: 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Stops tax leakage and automates legal notice generation.</a:t>
            </a:r>
          </a:p>
          <a:p>
            <a:pPr algn="l" marL="941244" indent="-313748" lvl="2">
              <a:lnSpc>
                <a:spcPts val="2615"/>
              </a:lnSpc>
              <a:buFont typeface="Arial"/>
              <a:buChar char="⚬"/>
            </a:pP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All-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Wea</a:t>
            </a:r>
            <a:r>
              <a:rPr lang="en-US" b="true" sz="2179" strike="noStrike" u="none">
                <a:solidFill>
                  <a:srgbClr val="F0E7D5"/>
                </a:solidFill>
                <a:latin typeface="Aileron Bold"/>
                <a:ea typeface="Aileron Bold"/>
                <a:cs typeface="Aileron Bold"/>
                <a:sym typeface="Aileron Bold"/>
              </a:rPr>
              <a:t>ther Vision: 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Radar technology ensures monitoring continue</a:t>
            </a:r>
            <a:r>
              <a:rPr lang="en-US" sz="2179" strike="noStrike" u="none">
                <a:solidFill>
                  <a:srgbClr val="F0E7D5"/>
                </a:solidFill>
                <a:latin typeface="Aileron"/>
                <a:ea typeface="Aileron"/>
                <a:cs typeface="Aileron"/>
                <a:sym typeface="Aileron"/>
              </a:rPr>
              <a:t>s even during cloudy monsoon months.</a:t>
            </a:r>
          </a:p>
          <a:p>
            <a:pPr algn="l" marL="0" indent="0" lvl="0">
              <a:lnSpc>
                <a:spcPts val="261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76127"/>
            <a:ext cx="7229772" cy="294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52"/>
              </a:lnSpc>
            </a:pPr>
            <a:r>
              <a:rPr lang="en-US" b="true" sz="11011" spc="-352">
                <a:solidFill>
                  <a:srgbClr val="FFFAF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314879"/>
            <a:ext cx="3590936" cy="0"/>
          </a:xfrm>
          <a:prstGeom prst="line">
            <a:avLst/>
          </a:prstGeom>
          <a:ln cap="flat" w="19050">
            <a:solidFill>
              <a:srgbClr val="F3EF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5362047"/>
            <a:ext cx="3590936" cy="0"/>
          </a:xfrm>
          <a:prstGeom prst="line">
            <a:avLst/>
          </a:prstGeom>
          <a:ln cap="flat" w="19050">
            <a:solidFill>
              <a:srgbClr val="F3EF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229011"/>
            <a:ext cx="3590936" cy="0"/>
          </a:xfrm>
          <a:prstGeom prst="line">
            <a:avLst/>
          </a:prstGeom>
          <a:ln cap="flat" w="19050">
            <a:solidFill>
              <a:srgbClr val="F3EFE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781516"/>
            <a:ext cx="304156" cy="304156"/>
            <a:chOff x="0" y="0"/>
            <a:chExt cx="405542" cy="405542"/>
          </a:xfrm>
        </p:grpSpPr>
        <p:sp>
          <p:nvSpPr>
            <p:cNvPr name="AutoShape 7" id="7"/>
            <p:cNvSpPr/>
            <p:nvPr/>
          </p:nvSpPr>
          <p:spPr>
            <a:xfrm flipH="true" flipV="true">
              <a:off x="13583" y="386288"/>
              <a:ext cx="391959" cy="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13583" y="13583"/>
              <a:ext cx="359090" cy="35909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86288" y="26684"/>
              <a:ext cx="0" cy="378858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84257" y="2734347"/>
            <a:ext cx="304156" cy="304156"/>
            <a:chOff x="0" y="0"/>
            <a:chExt cx="405542" cy="405542"/>
          </a:xfrm>
        </p:grpSpPr>
        <p:sp>
          <p:nvSpPr>
            <p:cNvPr name="AutoShape 11" id="11"/>
            <p:cNvSpPr/>
            <p:nvPr/>
          </p:nvSpPr>
          <p:spPr>
            <a:xfrm flipH="true" flipV="true">
              <a:off x="13583" y="386288"/>
              <a:ext cx="391959" cy="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13583" y="13583"/>
              <a:ext cx="359090" cy="35909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6288" y="26684"/>
              <a:ext cx="0" cy="378858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6648480"/>
            <a:ext cx="304156" cy="304156"/>
            <a:chOff x="0" y="0"/>
            <a:chExt cx="405542" cy="405542"/>
          </a:xfrm>
        </p:grpSpPr>
        <p:sp>
          <p:nvSpPr>
            <p:cNvPr name="AutoShape 15" id="15"/>
            <p:cNvSpPr/>
            <p:nvPr/>
          </p:nvSpPr>
          <p:spPr>
            <a:xfrm flipH="true" flipV="true">
              <a:off x="13583" y="386288"/>
              <a:ext cx="391959" cy="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 flipV="true">
              <a:off x="13583" y="13583"/>
              <a:ext cx="359090" cy="359090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386288" y="26684"/>
              <a:ext cx="0" cy="378858"/>
            </a:xfrm>
            <a:prstGeom prst="line">
              <a:avLst/>
            </a:prstGeom>
            <a:ln cap="flat" w="38417">
              <a:solidFill>
                <a:srgbClr val="FFC55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8" id="18"/>
          <p:cNvSpPr/>
          <p:nvPr/>
        </p:nvSpPr>
        <p:spPr>
          <a:xfrm flipH="true">
            <a:off x="-1252035" y="1860585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8627875" y="-877621"/>
            <a:ext cx="1589255" cy="275267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-2064465" y="7576415"/>
            <a:ext cx="3463233" cy="3293215"/>
            <a:chOff x="0" y="0"/>
            <a:chExt cx="1305028" cy="1240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5028" cy="1240960"/>
            </a:xfrm>
            <a:custGeom>
              <a:avLst/>
              <a:gdLst/>
              <a:ahLst/>
              <a:cxnLst/>
              <a:rect r="r" b="b" t="t" l="l"/>
              <a:pathLst>
                <a:path h="1240960" w="1305028">
                  <a:moveTo>
                    <a:pt x="67064" y="0"/>
                  </a:moveTo>
                  <a:lnTo>
                    <a:pt x="1237964" y="0"/>
                  </a:lnTo>
                  <a:cubicBezTo>
                    <a:pt x="1275002" y="0"/>
                    <a:pt x="1305028" y="30025"/>
                    <a:pt x="1305028" y="67064"/>
                  </a:cubicBezTo>
                  <a:lnTo>
                    <a:pt x="1305028" y="1173897"/>
                  </a:lnTo>
                  <a:cubicBezTo>
                    <a:pt x="1305028" y="1210935"/>
                    <a:pt x="1275002" y="1240960"/>
                    <a:pt x="1237964" y="1240960"/>
                  </a:cubicBezTo>
                  <a:lnTo>
                    <a:pt x="67064" y="1240960"/>
                  </a:lnTo>
                  <a:cubicBezTo>
                    <a:pt x="49277" y="1240960"/>
                    <a:pt x="32219" y="1233895"/>
                    <a:pt x="19643" y="1221318"/>
                  </a:cubicBezTo>
                  <a:cubicBezTo>
                    <a:pt x="7066" y="1208741"/>
                    <a:pt x="0" y="1191683"/>
                    <a:pt x="0" y="1173897"/>
                  </a:cubicBezTo>
                  <a:lnTo>
                    <a:pt x="0" y="67064"/>
                  </a:lnTo>
                  <a:cubicBezTo>
                    <a:pt x="0" y="30025"/>
                    <a:pt x="30025" y="0"/>
                    <a:pt x="67064" y="0"/>
                  </a:cubicBezTo>
                  <a:close/>
                </a:path>
              </a:pathLst>
            </a:custGeom>
            <a:ln w="19050" cap="rnd">
              <a:solidFill>
                <a:srgbClr val="0A192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05028" cy="127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2700456" y="8795037"/>
            <a:ext cx="3463233" cy="2528586"/>
            <a:chOff x="0" y="0"/>
            <a:chExt cx="1305028" cy="9528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05028" cy="952831"/>
            </a:xfrm>
            <a:custGeom>
              <a:avLst/>
              <a:gdLst/>
              <a:ahLst/>
              <a:cxnLst/>
              <a:rect r="r" b="b" t="t" l="l"/>
              <a:pathLst>
                <a:path h="952831" w="1305028">
                  <a:moveTo>
                    <a:pt x="67064" y="0"/>
                  </a:moveTo>
                  <a:lnTo>
                    <a:pt x="1237964" y="0"/>
                  </a:lnTo>
                  <a:cubicBezTo>
                    <a:pt x="1275002" y="0"/>
                    <a:pt x="1305028" y="30025"/>
                    <a:pt x="1305028" y="67064"/>
                  </a:cubicBezTo>
                  <a:lnTo>
                    <a:pt x="1305028" y="885767"/>
                  </a:lnTo>
                  <a:cubicBezTo>
                    <a:pt x="1305028" y="922805"/>
                    <a:pt x="1275002" y="952831"/>
                    <a:pt x="1237964" y="952831"/>
                  </a:cubicBezTo>
                  <a:lnTo>
                    <a:pt x="67064" y="952831"/>
                  </a:lnTo>
                  <a:cubicBezTo>
                    <a:pt x="30025" y="952831"/>
                    <a:pt x="0" y="922805"/>
                    <a:pt x="0" y="885767"/>
                  </a:cubicBezTo>
                  <a:lnTo>
                    <a:pt x="0" y="67064"/>
                  </a:lnTo>
                  <a:cubicBezTo>
                    <a:pt x="0" y="30025"/>
                    <a:pt x="30025" y="0"/>
                    <a:pt x="67064" y="0"/>
                  </a:cubicBezTo>
                  <a:close/>
                </a:path>
              </a:pathLst>
            </a:custGeom>
            <a:ln w="19050" cap="rnd">
              <a:solidFill>
                <a:srgbClr val="0A192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05028" cy="990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376047">
            <a:off x="10435237" y="-4773522"/>
            <a:ext cx="10990768" cy="9631910"/>
          </a:xfrm>
          <a:custGeom>
            <a:avLst/>
            <a:gdLst/>
            <a:ahLst/>
            <a:cxnLst/>
            <a:rect r="r" b="b" t="t" l="l"/>
            <a:pathLst>
              <a:path h="9631910" w="10990768">
                <a:moveTo>
                  <a:pt x="0" y="0"/>
                </a:moveTo>
                <a:lnTo>
                  <a:pt x="10990768" y="0"/>
                </a:lnTo>
                <a:lnTo>
                  <a:pt x="10990768" y="9631910"/>
                </a:lnTo>
                <a:lnTo>
                  <a:pt x="0" y="9631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31413" y="3081635"/>
            <a:ext cx="10059152" cy="5431942"/>
          </a:xfrm>
          <a:custGeom>
            <a:avLst/>
            <a:gdLst/>
            <a:ahLst/>
            <a:cxnLst/>
            <a:rect r="r" b="b" t="t" l="l"/>
            <a:pathLst>
              <a:path h="5431942" w="10059152">
                <a:moveTo>
                  <a:pt x="0" y="0"/>
                </a:moveTo>
                <a:lnTo>
                  <a:pt x="10059151" y="0"/>
                </a:lnTo>
                <a:lnTo>
                  <a:pt x="10059151" y="5431942"/>
                </a:lnTo>
                <a:lnTo>
                  <a:pt x="0" y="543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96373" y="2752532"/>
            <a:ext cx="2746977" cy="35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</a:pPr>
            <a:r>
              <a:rPr lang="en-US" sz="2638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SCALE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6373" y="4799700"/>
            <a:ext cx="2746977" cy="35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</a:pPr>
            <a:r>
              <a:rPr lang="en-US" b="true" sz="2638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ASSET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6373" y="6666664"/>
            <a:ext cx="2746977" cy="35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</a:pPr>
            <a:r>
              <a:rPr lang="en-US" sz="2638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GOAL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97001" y="773473"/>
            <a:ext cx="7633620" cy="197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6"/>
              </a:lnSpc>
            </a:pPr>
            <a:r>
              <a:rPr lang="en-US" sz="11511" spc="-368" b="true">
                <a:solidFill>
                  <a:srgbClr val="FFFAF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Context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4257" y="3505342"/>
            <a:ext cx="5618972" cy="109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b="true" sz="20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TA</a:t>
            </a:r>
            <a:r>
              <a:rPr lang="en-US" b="true" sz="20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RGET AREA:</a:t>
            </a:r>
            <a:r>
              <a:rPr lang="en-US" sz="20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CHHATTISGARH STATE INDUSTRIAL DEVELOPMENT CORP (CSIDC) ESTATES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5531740"/>
            <a:ext cx="5618972" cy="72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b="true" sz="20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TOTAL LAND BANK: </a:t>
            </a:r>
            <a:r>
              <a:rPr lang="en-US" sz="20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5,000+</a:t>
            </a:r>
            <a:r>
              <a:rPr lang="en-US" sz="20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ACRES OF HIGH-VALUE INDUSTRIAL LAND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7427485"/>
            <a:ext cx="5618972" cy="72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0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TO</a:t>
            </a:r>
            <a:r>
              <a:rPr lang="en-US" sz="208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MOVE FROM 'REACTIVE MANUAL CHECKS' TO 'PROACTIVE DIGITAL SURVEILLANCE'.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2422">
            <a:off x="-1792257" y="3701123"/>
            <a:ext cx="10904898" cy="9556656"/>
          </a:xfrm>
          <a:custGeom>
            <a:avLst/>
            <a:gdLst/>
            <a:ahLst/>
            <a:cxnLst/>
            <a:rect r="r" b="b" t="t" l="l"/>
            <a:pathLst>
              <a:path h="9556656" w="10904898">
                <a:moveTo>
                  <a:pt x="0" y="0"/>
                </a:moveTo>
                <a:lnTo>
                  <a:pt x="10904898" y="0"/>
                </a:lnTo>
                <a:lnTo>
                  <a:pt x="10904898" y="9556657"/>
                </a:lnTo>
                <a:lnTo>
                  <a:pt x="0" y="9556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5519" y="724082"/>
            <a:ext cx="5649345" cy="9154667"/>
            <a:chOff x="0" y="0"/>
            <a:chExt cx="1658878" cy="26881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8878" cy="2688183"/>
            </a:xfrm>
            <a:custGeom>
              <a:avLst/>
              <a:gdLst/>
              <a:ahLst/>
              <a:cxnLst/>
              <a:rect r="r" b="b" t="t" l="l"/>
              <a:pathLst>
                <a:path h="2688183" w="1658878">
                  <a:moveTo>
                    <a:pt x="0" y="0"/>
                  </a:moveTo>
                  <a:lnTo>
                    <a:pt x="1658878" y="0"/>
                  </a:lnTo>
                  <a:lnTo>
                    <a:pt x="1658878" y="2688183"/>
                  </a:lnTo>
                  <a:lnTo>
                    <a:pt x="0" y="2688183"/>
                  </a:lnTo>
                  <a:close/>
                </a:path>
              </a:pathLst>
            </a:custGeom>
            <a:blipFill>
              <a:blip r:embed="rId5"/>
              <a:stretch>
                <a:fillRect l="0" t="-4872" r="0" b="-4872"/>
              </a:stretch>
            </a:blipFill>
            <a:ln w="19050" cap="sq">
              <a:solidFill>
                <a:srgbClr val="0A192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376047">
            <a:off x="10725735" y="-1493150"/>
            <a:ext cx="10990768" cy="9631910"/>
          </a:xfrm>
          <a:custGeom>
            <a:avLst/>
            <a:gdLst/>
            <a:ahLst/>
            <a:cxnLst/>
            <a:rect r="r" b="b" t="t" l="l"/>
            <a:pathLst>
              <a:path h="9631910" w="10990768">
                <a:moveTo>
                  <a:pt x="0" y="0"/>
                </a:moveTo>
                <a:lnTo>
                  <a:pt x="10990768" y="0"/>
                </a:lnTo>
                <a:lnTo>
                  <a:pt x="10990768" y="9631910"/>
                </a:lnTo>
                <a:lnTo>
                  <a:pt x="0" y="963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10829884" y="9878749"/>
            <a:ext cx="9882179" cy="0"/>
          </a:xfrm>
          <a:prstGeom prst="line">
            <a:avLst/>
          </a:prstGeom>
          <a:ln cap="flat" w="19050">
            <a:solidFill>
              <a:srgbClr val="4B39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32824" y="8830687"/>
            <a:ext cx="607861" cy="1052847"/>
          </a:xfrm>
          <a:prstGeom prst="line">
            <a:avLst/>
          </a:prstGeom>
          <a:ln cap="flat" w="19050">
            <a:solidFill>
              <a:srgbClr val="4B3935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800923" y="565202"/>
            <a:ext cx="8420196" cy="27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5"/>
              </a:lnSpc>
            </a:pPr>
            <a:r>
              <a:rPr lang="en-US" sz="11511" spc="-36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Curre</a:t>
            </a:r>
            <a:r>
              <a:rPr lang="en-US" b="true" sz="11511" spc="-36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nt Reality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6913" y="4393861"/>
            <a:ext cx="9148217" cy="507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</a:pPr>
            <a:r>
              <a:rPr lang="en-US" sz="2414" spc="-53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1. Th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Man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eneck</a:t>
            </a:r>
          </a:p>
          <a:p>
            <a:pPr algn="just" marL="0" indent="0" lvl="0">
              <a:lnSpc>
                <a:spcPts val="2897"/>
              </a:lnSpc>
            </a:pP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Cur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ly,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guarding 5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000+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lies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ely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on physic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 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te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pe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s. With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li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mi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ffic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, visi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ng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very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plot 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Urla, Bh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ai,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and 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mote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tat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 takes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onths,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leaving vas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eas unmon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tored.</a:t>
            </a:r>
          </a:p>
          <a:p>
            <a:pPr algn="just" marL="0" indent="0" lvl="0">
              <a:lnSpc>
                <a:spcPts val="2897"/>
              </a:lnSpc>
            </a:pPr>
          </a:p>
          <a:p>
            <a:pPr algn="l" marL="0" indent="0" lvl="0">
              <a:lnSpc>
                <a:spcPts val="2897"/>
              </a:lnSpc>
            </a:pP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2. The Reactive Trap</a:t>
            </a:r>
          </a:p>
          <a:p>
            <a:pPr algn="l" marL="0" indent="0" lvl="0">
              <a:lnSpc>
                <a:spcPts val="2897"/>
              </a:lnSpc>
            </a:pP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Encroachmen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dete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ted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onl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aft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comp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is fil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d. By th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, tempor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ry shed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ha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 tu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ned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nto permanent concrete str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cture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, making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le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gal evi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ion diffic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lt and co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tly.</a:t>
            </a:r>
          </a:p>
          <a:p>
            <a:pPr algn="l" marL="0" indent="0" lvl="0">
              <a:lnSpc>
                <a:spcPts val="2897"/>
              </a:lnSpc>
            </a:pPr>
          </a:p>
          <a:p>
            <a:pPr algn="l" marL="0" indent="0" lvl="0">
              <a:lnSpc>
                <a:spcPts val="2897"/>
              </a:lnSpc>
            </a:pP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'Data vs. Grou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' Gap</a:t>
            </a:r>
          </a:p>
          <a:p>
            <a:pPr algn="l" marL="0" indent="0" lvl="0">
              <a:lnSpc>
                <a:spcPts val="2897"/>
              </a:lnSpc>
            </a:pP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Whil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CSIDC possesses off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cial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ps (The Tr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th), the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rea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ity ch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ges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ly.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There is 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rren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ly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real-time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ynchronization b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tween the offic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databas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nd 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ctua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 f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eld st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tus</a:t>
            </a:r>
            <a:r>
              <a:rPr lang="en-US" sz="2414" spc="-53" strike="noStrike" u="none">
                <a:solidFill>
                  <a:srgbClr val="E2E8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11892">
            <a:off x="-3405700" y="-3749250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7"/>
                </a:lnTo>
                <a:lnTo>
                  <a:pt x="12324219" y="10800497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6518" y="4946767"/>
            <a:ext cx="7939615" cy="5005756"/>
            <a:chOff x="0" y="0"/>
            <a:chExt cx="2101088" cy="13246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088" cy="1324691"/>
            </a:xfrm>
            <a:custGeom>
              <a:avLst/>
              <a:gdLst/>
              <a:ahLst/>
              <a:cxnLst/>
              <a:rect r="r" b="b" t="t" l="l"/>
              <a:pathLst>
                <a:path h="1324691" w="2101088">
                  <a:moveTo>
                    <a:pt x="31203" y="0"/>
                  </a:moveTo>
                  <a:lnTo>
                    <a:pt x="2069885" y="0"/>
                  </a:lnTo>
                  <a:cubicBezTo>
                    <a:pt x="2087118" y="0"/>
                    <a:pt x="2101088" y="13970"/>
                    <a:pt x="2101088" y="31203"/>
                  </a:cubicBezTo>
                  <a:lnTo>
                    <a:pt x="2101088" y="1293487"/>
                  </a:lnTo>
                  <a:cubicBezTo>
                    <a:pt x="2101088" y="1301763"/>
                    <a:pt x="2097800" y="1309700"/>
                    <a:pt x="2091949" y="1315551"/>
                  </a:cubicBezTo>
                  <a:cubicBezTo>
                    <a:pt x="2086097" y="1321403"/>
                    <a:pt x="2078160" y="1324691"/>
                    <a:pt x="2069885" y="1324691"/>
                  </a:cubicBezTo>
                  <a:lnTo>
                    <a:pt x="31203" y="1324691"/>
                  </a:lnTo>
                  <a:cubicBezTo>
                    <a:pt x="13970" y="1324691"/>
                    <a:pt x="0" y="1310720"/>
                    <a:pt x="0" y="1293487"/>
                  </a:cubicBezTo>
                  <a:lnTo>
                    <a:pt x="0" y="31203"/>
                  </a:lnTo>
                  <a:cubicBezTo>
                    <a:pt x="0" y="13970"/>
                    <a:pt x="13970" y="0"/>
                    <a:pt x="3120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0926" r="0" b="-37683"/>
              </a:stretch>
            </a:blipFill>
            <a:ln w="19050" cap="rnd">
              <a:solidFill>
                <a:srgbClr val="0A192F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606414" y="850233"/>
            <a:ext cx="6652886" cy="9977184"/>
            <a:chOff x="0" y="0"/>
            <a:chExt cx="1752200" cy="26277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2200" cy="2627736"/>
            </a:xfrm>
            <a:custGeom>
              <a:avLst/>
              <a:gdLst/>
              <a:ahLst/>
              <a:cxnLst/>
              <a:rect r="r" b="b" t="t" l="l"/>
              <a:pathLst>
                <a:path h="2627736" w="1752200">
                  <a:moveTo>
                    <a:pt x="34911" y="0"/>
                  </a:moveTo>
                  <a:lnTo>
                    <a:pt x="1717290" y="0"/>
                  </a:lnTo>
                  <a:cubicBezTo>
                    <a:pt x="1726548" y="0"/>
                    <a:pt x="1735428" y="3678"/>
                    <a:pt x="1741975" y="10225"/>
                  </a:cubicBezTo>
                  <a:cubicBezTo>
                    <a:pt x="1748522" y="16772"/>
                    <a:pt x="1752200" y="25652"/>
                    <a:pt x="1752200" y="34911"/>
                  </a:cubicBezTo>
                  <a:lnTo>
                    <a:pt x="1752200" y="2592825"/>
                  </a:lnTo>
                  <a:cubicBezTo>
                    <a:pt x="1752200" y="2602084"/>
                    <a:pt x="1748522" y="2610963"/>
                    <a:pt x="1741975" y="2617510"/>
                  </a:cubicBezTo>
                  <a:cubicBezTo>
                    <a:pt x="1735428" y="2624057"/>
                    <a:pt x="1726548" y="2627736"/>
                    <a:pt x="1717290" y="2627736"/>
                  </a:cubicBezTo>
                  <a:lnTo>
                    <a:pt x="34911" y="2627736"/>
                  </a:lnTo>
                  <a:cubicBezTo>
                    <a:pt x="25652" y="2627736"/>
                    <a:pt x="16772" y="2624057"/>
                    <a:pt x="10225" y="2617510"/>
                  </a:cubicBezTo>
                  <a:cubicBezTo>
                    <a:pt x="3678" y="2610963"/>
                    <a:pt x="0" y="2602084"/>
                    <a:pt x="0" y="2592825"/>
                  </a:cubicBezTo>
                  <a:lnTo>
                    <a:pt x="0" y="34911"/>
                  </a:lnTo>
                  <a:cubicBezTo>
                    <a:pt x="0" y="25652"/>
                    <a:pt x="3678" y="16772"/>
                    <a:pt x="10225" y="10225"/>
                  </a:cubicBezTo>
                  <a:cubicBezTo>
                    <a:pt x="16772" y="3678"/>
                    <a:pt x="25652" y="0"/>
                    <a:pt x="34911" y="0"/>
                  </a:cubicBezTo>
                  <a:close/>
                </a:path>
              </a:pathLst>
            </a:custGeom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1752200" cy="2589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>
            <a:off x="10034294" y="467289"/>
            <a:ext cx="9882179" cy="0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940832" y="464508"/>
            <a:ext cx="1106376" cy="1597429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069308"/>
            <a:ext cx="8868480" cy="236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</a:pPr>
            <a:r>
              <a:rPr lang="en-US" sz="9500" spc="-304" b="true">
                <a:solidFill>
                  <a:srgbClr val="FFFAF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Why Manual Monitoring Fails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6803" y="2142878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36803" y="4582932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36803" y="7023727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36803" y="2875884"/>
            <a:ext cx="53921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mpossible Scale</a:t>
            </a:r>
          </a:p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5,000+ acres vs. a handful of officers. Inspecting every plot in remote estates like Borai manually is logistically impossible, leaving massive areas unmonitored.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22792"/>
            <a:ext cx="745733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 spc="-41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Th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 current approach relies entirely on physical site visits and paper records. With limited field staff and vast territories across Chhattisgarh, this analog method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es a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cr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ica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l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'V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is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b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lit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y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G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p' where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v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iol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on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go 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nnoticed fo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r m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nt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hs</a:t>
            </a:r>
            <a:r>
              <a:rPr lang="en-US" sz="1900" spc="-41" strike="noStrike" u="none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6803" y="5210175"/>
            <a:ext cx="53921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Silent Losses</a:t>
            </a:r>
          </a:p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1800" spc="-39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acant 'Ghost Plots' sit unallocated, and illegal encroachments pay zero tax. Without real-time data, the state loses crores in potential revenue every year.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6803" y="7646622"/>
            <a:ext cx="539210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Too Little, Too Late</a:t>
            </a:r>
          </a:p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1800" spc="-39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ction is currently reactive. By the time a violation is reported and verified, temporary sheds have turned into permanent concrete structures, leading to years of litigation.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11892">
            <a:off x="-3405700" y="-3749250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7"/>
                </a:lnTo>
                <a:lnTo>
                  <a:pt x="12324219" y="10800497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16709" y="242936"/>
            <a:ext cx="9094877" cy="5925588"/>
            <a:chOff x="0" y="0"/>
            <a:chExt cx="2166363" cy="1411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6363" cy="1411451"/>
            </a:xfrm>
            <a:custGeom>
              <a:avLst/>
              <a:gdLst/>
              <a:ahLst/>
              <a:cxnLst/>
              <a:rect r="r" b="b" t="t" l="l"/>
              <a:pathLst>
                <a:path h="1411451" w="2166363">
                  <a:moveTo>
                    <a:pt x="0" y="0"/>
                  </a:moveTo>
                  <a:lnTo>
                    <a:pt x="2166363" y="0"/>
                  </a:lnTo>
                  <a:lnTo>
                    <a:pt x="2166363" y="1411451"/>
                  </a:lnTo>
                  <a:lnTo>
                    <a:pt x="0" y="1411451"/>
                  </a:lnTo>
                  <a:close/>
                </a:path>
              </a:pathLst>
            </a:custGeom>
            <a:blipFill>
              <a:blip r:embed="rId5"/>
              <a:stretch>
                <a:fillRect l="-23244" t="-35409" r="0" b="-1969"/>
              </a:stretch>
            </a:blipFill>
            <a:ln w="19050" cap="sq">
              <a:solidFill>
                <a:srgbClr val="0A192F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07334" y="6406649"/>
            <a:ext cx="6348467" cy="3592357"/>
            <a:chOff x="0" y="0"/>
            <a:chExt cx="1672024" cy="9461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B393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35088" y="6406649"/>
            <a:ext cx="6348467" cy="3592357"/>
            <a:chOff x="0" y="0"/>
            <a:chExt cx="1672024" cy="946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03E3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2344698" y="9858375"/>
            <a:ext cx="17670346" cy="0"/>
          </a:xfrm>
          <a:prstGeom prst="line">
            <a:avLst/>
          </a:prstGeom>
          <a:ln cap="flat" w="19050">
            <a:solidFill>
              <a:srgbClr val="4B39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5315535" y="8043443"/>
            <a:ext cx="672106" cy="1823217"/>
          </a:xfrm>
          <a:prstGeom prst="line">
            <a:avLst/>
          </a:prstGeom>
          <a:ln cap="flat" w="19050">
            <a:solidFill>
              <a:srgbClr val="4B3935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763690"/>
            <a:ext cx="7520544" cy="445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1"/>
              </a:lnSpc>
            </a:pPr>
            <a:r>
              <a:rPr lang="en-US" sz="11511" spc="-368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</a:t>
            </a:r>
            <a:r>
              <a:rPr lang="en-US" b="true" sz="11511" spc="-368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 Solution:</a:t>
            </a:r>
          </a:p>
          <a:p>
            <a:pPr algn="l">
              <a:lnSpc>
                <a:spcPts val="11511"/>
              </a:lnSpc>
            </a:pPr>
            <a:r>
              <a:rPr lang="en-US" b="true" sz="11511" spc="-368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Udyog Gadh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090" y="7234843"/>
            <a:ext cx="4528065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</a:t>
            </a: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telligent Surveillance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3267" y="7232512"/>
            <a:ext cx="4790198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Automated Enfo</a:t>
            </a: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rcement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513" y="7884938"/>
            <a:ext cx="539210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We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replace manual patrols with Sentinel-1 Radar Technology. Our system sees through clouds and weather to monitor all 5,000+ acres 24/7, instantly detecting unauthorized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con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uct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or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eget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atio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 l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3267" y="7882607"/>
            <a:ext cx="53921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etection is nothing without action. The system cross-checks satellite data with official maps and auto-generates legal notices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DF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or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viola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ion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ng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forcemen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 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om month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m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nu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11892">
            <a:off x="-3405700" y="-3749250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7"/>
                </a:lnTo>
                <a:lnTo>
                  <a:pt x="12324219" y="10800497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6047">
            <a:off x="10435237" y="-4773522"/>
            <a:ext cx="10990768" cy="9631910"/>
          </a:xfrm>
          <a:custGeom>
            <a:avLst/>
            <a:gdLst/>
            <a:ahLst/>
            <a:cxnLst/>
            <a:rect r="r" b="b" t="t" l="l"/>
            <a:pathLst>
              <a:path h="9631910" w="10990768">
                <a:moveTo>
                  <a:pt x="0" y="0"/>
                </a:moveTo>
                <a:lnTo>
                  <a:pt x="10990768" y="0"/>
                </a:lnTo>
                <a:lnTo>
                  <a:pt x="10990768" y="9631910"/>
                </a:lnTo>
                <a:lnTo>
                  <a:pt x="0" y="9631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887028"/>
            <a:ext cx="6348467" cy="3592357"/>
            <a:chOff x="0" y="0"/>
            <a:chExt cx="1672024" cy="9461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0A192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874415"/>
            <a:ext cx="6348467" cy="3592357"/>
            <a:chOff x="0" y="0"/>
            <a:chExt cx="1672024" cy="946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03E39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81947" y="335035"/>
            <a:ext cx="8677353" cy="3789488"/>
            <a:chOff x="0" y="0"/>
            <a:chExt cx="2154958" cy="9410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4958" cy="941092"/>
            </a:xfrm>
            <a:custGeom>
              <a:avLst/>
              <a:gdLst/>
              <a:ahLst/>
              <a:cxnLst/>
              <a:rect r="r" b="b" t="t" l="l"/>
              <a:pathLst>
                <a:path h="941092" w="2154958">
                  <a:moveTo>
                    <a:pt x="28550" y="0"/>
                  </a:moveTo>
                  <a:lnTo>
                    <a:pt x="2126408" y="0"/>
                  </a:lnTo>
                  <a:cubicBezTo>
                    <a:pt x="2133980" y="0"/>
                    <a:pt x="2141242" y="3008"/>
                    <a:pt x="2146596" y="8362"/>
                  </a:cubicBezTo>
                  <a:cubicBezTo>
                    <a:pt x="2151950" y="13716"/>
                    <a:pt x="2154958" y="20978"/>
                    <a:pt x="2154958" y="28550"/>
                  </a:cubicBezTo>
                  <a:lnTo>
                    <a:pt x="2154958" y="912542"/>
                  </a:lnTo>
                  <a:cubicBezTo>
                    <a:pt x="2154958" y="928310"/>
                    <a:pt x="2142176" y="941092"/>
                    <a:pt x="2126408" y="941092"/>
                  </a:cubicBezTo>
                  <a:lnTo>
                    <a:pt x="28550" y="941092"/>
                  </a:lnTo>
                  <a:cubicBezTo>
                    <a:pt x="12782" y="941092"/>
                    <a:pt x="0" y="928310"/>
                    <a:pt x="0" y="912542"/>
                  </a:cubicBezTo>
                  <a:lnTo>
                    <a:pt x="0" y="28550"/>
                  </a:lnTo>
                  <a:cubicBezTo>
                    <a:pt x="0" y="12782"/>
                    <a:pt x="12782" y="0"/>
                    <a:pt x="285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25082"/>
              </a:stretch>
            </a:blipFill>
            <a:ln w="19050" cap="rnd">
              <a:solidFill>
                <a:srgbClr val="0A192F"/>
              </a:solidFill>
              <a:prstDash val="solid"/>
              <a:round/>
            </a:ln>
          </p:spPr>
        </p:sp>
      </p:grpSp>
      <p:sp>
        <p:nvSpPr>
          <p:cNvPr name="AutoShape 13" id="13"/>
          <p:cNvSpPr/>
          <p:nvPr/>
        </p:nvSpPr>
        <p:spPr>
          <a:xfrm flipV="true">
            <a:off x="8102126" y="-481949"/>
            <a:ext cx="1115240" cy="2356363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677511" y="4487325"/>
            <a:ext cx="9157174" cy="371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3"/>
              </a:lnSpc>
            </a:pPr>
            <a:r>
              <a:rPr lang="en-US" sz="10799" spc="-345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</a:t>
            </a:r>
            <a:r>
              <a:rPr lang="en-US" b="true" sz="10799" spc="-345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  Intelligence Engine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81947" y="8394946"/>
            <a:ext cx="7919339" cy="124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83" spc="-4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 engine does not just look at pictures; it analyzes data. By fusing official government records with multi-band satellite imagery, we create a 'Digital Twin' of the industrial estate. This pipeline ensures that what 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pp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o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g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rou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ches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wh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 is 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fi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083" spc="-45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3456" y="6715222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</a:t>
            </a:r>
            <a:r>
              <a:rPr lang="en-US" sz="3203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nge Detection AI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3456" y="7365317"/>
            <a:ext cx="539210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ogle Earth Engine algorithms calculate Backscatter Intensity (to spot new concrete structures) and NDVI (to measure vegetation).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If th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lli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ta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adicts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leg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 b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ary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is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igg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6879" y="3350372"/>
            <a:ext cx="53921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W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 combine Sentinel-1 Radar (which sees through clouds/rain) and Sentinel-2 Optical imagery with CSIDC's official Shapefiles (GeoJSON) to establish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ci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se leg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al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l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b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ou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ndarie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3456" y="2698902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Fusi</a:t>
            </a:r>
            <a:r>
              <a:rPr lang="en-US" sz="3203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 Layer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76047">
            <a:off x="522528" y="-5409832"/>
            <a:ext cx="10990768" cy="9631910"/>
          </a:xfrm>
          <a:custGeom>
            <a:avLst/>
            <a:gdLst/>
            <a:ahLst/>
            <a:cxnLst/>
            <a:rect r="r" b="b" t="t" l="l"/>
            <a:pathLst>
              <a:path h="9631910" w="10990768">
                <a:moveTo>
                  <a:pt x="10990768" y="9631909"/>
                </a:moveTo>
                <a:lnTo>
                  <a:pt x="0" y="9631909"/>
                </a:lnTo>
                <a:lnTo>
                  <a:pt x="0" y="0"/>
                </a:lnTo>
                <a:lnTo>
                  <a:pt x="10990768" y="0"/>
                </a:lnTo>
                <a:lnTo>
                  <a:pt x="10990768" y="96319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00047"/>
            <a:ext cx="8202203" cy="29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1"/>
              </a:lnSpc>
            </a:pPr>
            <a:r>
              <a:rPr lang="en-US" sz="11511" spc="-368" b="true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Strategic Obj</a:t>
            </a:r>
            <a:r>
              <a:rPr lang="en-US" b="true" sz="11511" spc="-368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9512" y="7006932"/>
            <a:ext cx="589806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 primary mission is to empower the CSIDC with data-driven tools that eliminate uncertainty. By deploying Udyog Gadh, we aim to transform land governance from a passive, manual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oc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proa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ive, digital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ation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hat 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stat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ass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ets and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mize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re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enu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15397" y="5772433"/>
            <a:ext cx="6348467" cy="3592357"/>
            <a:chOff x="0" y="0"/>
            <a:chExt cx="1672024" cy="9461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03E3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9164" y="1650999"/>
            <a:ext cx="6348467" cy="3592357"/>
            <a:chOff x="0" y="0"/>
            <a:chExt cx="1672024" cy="946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2024" cy="946135"/>
            </a:xfrm>
            <a:custGeom>
              <a:avLst/>
              <a:gdLst/>
              <a:ahLst/>
              <a:cxnLst/>
              <a:rect r="r" b="b" t="t" l="l"/>
              <a:pathLst>
                <a:path h="946135" w="1672024">
                  <a:moveTo>
                    <a:pt x="36585" y="0"/>
                  </a:moveTo>
                  <a:lnTo>
                    <a:pt x="1635439" y="0"/>
                  </a:lnTo>
                  <a:cubicBezTo>
                    <a:pt x="1655644" y="0"/>
                    <a:pt x="1672024" y="16380"/>
                    <a:pt x="1672024" y="36585"/>
                  </a:cubicBezTo>
                  <a:lnTo>
                    <a:pt x="1672024" y="909550"/>
                  </a:lnTo>
                  <a:cubicBezTo>
                    <a:pt x="1672024" y="929755"/>
                    <a:pt x="1655644" y="946135"/>
                    <a:pt x="1635439" y="946135"/>
                  </a:cubicBezTo>
                  <a:lnTo>
                    <a:pt x="36585" y="946135"/>
                  </a:lnTo>
                  <a:cubicBezTo>
                    <a:pt x="16380" y="946135"/>
                    <a:pt x="0" y="929755"/>
                    <a:pt x="0" y="909550"/>
                  </a:cubicBezTo>
                  <a:lnTo>
                    <a:pt x="0" y="36585"/>
                  </a:lnTo>
                  <a:cubicBezTo>
                    <a:pt x="0" y="16380"/>
                    <a:pt x="16380" y="0"/>
                    <a:pt x="36585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03E3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672024" cy="9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10153" y="6600627"/>
            <a:ext cx="3846521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</a:t>
            </a:r>
            <a:r>
              <a:rPr lang="en-US" sz="320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 "Growth" 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7343" y="2476861"/>
            <a:ext cx="5392109" cy="4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Z</a:t>
            </a:r>
            <a:r>
              <a:rPr lang="en-US" sz="3203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ero-Tolerance Surveillance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0153" y="7250722"/>
            <a:ext cx="53921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 systematically identify non-operational 'Ghost Plots' and unbilled land usage, enabling the state to recover lost tax revenue and accelerate lan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-a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ll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oca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 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nd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</a:t>
            </a:r>
            <a:r>
              <a:rPr lang="en-US" sz="2000" spc="-44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17343" y="3126956"/>
            <a:ext cx="53921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4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 achieve 100% monitoring coverage of all industrial estates (Urla, Bhilai, etc.), ensuring that every square meter of illegal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enc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r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chm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ent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s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ed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la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gge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 w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it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i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n a time</a:t>
            </a:r>
            <a:r>
              <a:rPr lang="en-US" sz="2000" spc="-44" strike="noStrike" u="none">
                <a:solidFill>
                  <a:srgbClr val="E2E8F0"/>
                </a:solidFill>
                <a:latin typeface="HK Grotesk"/>
                <a:ea typeface="HK Grotesk"/>
                <a:cs typeface="HK Grotesk"/>
                <a:sym typeface="HK Grotesk"/>
              </a:rPr>
              <a:t>.</a:t>
            </a: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870960" y="3744052"/>
            <a:ext cx="2815649" cy="1453493"/>
          </a:xfrm>
          <a:prstGeom prst="line">
            <a:avLst/>
          </a:prstGeom>
          <a:ln cap="flat" w="19050">
            <a:solidFill>
              <a:srgbClr val="0A192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-3372813">
            <a:off x="10822346" y="5762465"/>
            <a:ext cx="8863361" cy="7767527"/>
          </a:xfrm>
          <a:custGeom>
            <a:avLst/>
            <a:gdLst/>
            <a:ahLst/>
            <a:cxnLst/>
            <a:rect r="r" b="b" t="t" l="l"/>
            <a:pathLst>
              <a:path h="7767527" w="8863361">
                <a:moveTo>
                  <a:pt x="0" y="0"/>
                </a:moveTo>
                <a:lnTo>
                  <a:pt x="8863361" y="0"/>
                </a:lnTo>
                <a:lnTo>
                  <a:pt x="8863361" y="7767527"/>
                </a:lnTo>
                <a:lnTo>
                  <a:pt x="0" y="776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892" y="0"/>
            <a:ext cx="20900050" cy="10162649"/>
          </a:xfrm>
          <a:custGeom>
            <a:avLst/>
            <a:gdLst/>
            <a:ahLst/>
            <a:cxnLst/>
            <a:rect r="r" b="b" t="t" l="l"/>
            <a:pathLst>
              <a:path h="10162649" w="20900050">
                <a:moveTo>
                  <a:pt x="0" y="0"/>
                </a:moveTo>
                <a:lnTo>
                  <a:pt x="20900050" y="0"/>
                </a:lnTo>
                <a:lnTo>
                  <a:pt x="20900050" y="10162649"/>
                </a:lnTo>
                <a:lnTo>
                  <a:pt x="0" y="1016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11892">
            <a:off x="-3405700" y="-3749250"/>
            <a:ext cx="12324219" cy="10800497"/>
          </a:xfrm>
          <a:custGeom>
            <a:avLst/>
            <a:gdLst/>
            <a:ahLst/>
            <a:cxnLst/>
            <a:rect r="r" b="b" t="t" l="l"/>
            <a:pathLst>
              <a:path h="10800497" w="12324219">
                <a:moveTo>
                  <a:pt x="12324219" y="0"/>
                </a:moveTo>
                <a:lnTo>
                  <a:pt x="0" y="0"/>
                </a:lnTo>
                <a:lnTo>
                  <a:pt x="0" y="10800497"/>
                </a:lnTo>
                <a:lnTo>
                  <a:pt x="12324219" y="10800497"/>
                </a:lnTo>
                <a:lnTo>
                  <a:pt x="12324219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83216" y="554140"/>
            <a:ext cx="8787614" cy="8704160"/>
            <a:chOff x="0" y="0"/>
            <a:chExt cx="2314433" cy="22924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4433" cy="2292454"/>
            </a:xfrm>
            <a:custGeom>
              <a:avLst/>
              <a:gdLst/>
              <a:ahLst/>
              <a:cxnLst/>
              <a:rect r="r" b="b" t="t" l="l"/>
              <a:pathLst>
                <a:path h="2292454" w="2314433">
                  <a:moveTo>
                    <a:pt x="28192" y="0"/>
                  </a:moveTo>
                  <a:lnTo>
                    <a:pt x="2286241" y="0"/>
                  </a:lnTo>
                  <a:cubicBezTo>
                    <a:pt x="2293718" y="0"/>
                    <a:pt x="2300889" y="2970"/>
                    <a:pt x="2306176" y="8257"/>
                  </a:cubicBezTo>
                  <a:cubicBezTo>
                    <a:pt x="2311463" y="13544"/>
                    <a:pt x="2314433" y="20715"/>
                    <a:pt x="2314433" y="28192"/>
                  </a:cubicBezTo>
                  <a:lnTo>
                    <a:pt x="2314433" y="2264262"/>
                  </a:lnTo>
                  <a:cubicBezTo>
                    <a:pt x="2314433" y="2279832"/>
                    <a:pt x="2301811" y="2292454"/>
                    <a:pt x="2286241" y="2292454"/>
                  </a:cubicBezTo>
                  <a:lnTo>
                    <a:pt x="28192" y="2292454"/>
                  </a:lnTo>
                  <a:cubicBezTo>
                    <a:pt x="12622" y="2292454"/>
                    <a:pt x="0" y="2279832"/>
                    <a:pt x="0" y="2264262"/>
                  </a:cubicBezTo>
                  <a:lnTo>
                    <a:pt x="0" y="28192"/>
                  </a:lnTo>
                  <a:cubicBezTo>
                    <a:pt x="0" y="12622"/>
                    <a:pt x="12622" y="0"/>
                    <a:pt x="28192" y="0"/>
                  </a:cubicBezTo>
                  <a:close/>
                </a:path>
              </a:pathLst>
            </a:custGeom>
            <a:ln w="19050" cap="rnd">
              <a:solidFill>
                <a:srgbClr val="4B393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314433" cy="22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86044" y="1024928"/>
            <a:ext cx="5973256" cy="7730675"/>
            <a:chOff x="0" y="0"/>
            <a:chExt cx="2077077" cy="26881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7077" cy="2688183"/>
            </a:xfrm>
            <a:custGeom>
              <a:avLst/>
              <a:gdLst/>
              <a:ahLst/>
              <a:cxnLst/>
              <a:rect r="r" b="b" t="t" l="l"/>
              <a:pathLst>
                <a:path h="2688183" w="2077077">
                  <a:moveTo>
                    <a:pt x="32402" y="0"/>
                  </a:moveTo>
                  <a:lnTo>
                    <a:pt x="2044674" y="0"/>
                  </a:lnTo>
                  <a:cubicBezTo>
                    <a:pt x="2062570" y="0"/>
                    <a:pt x="2077077" y="14507"/>
                    <a:pt x="2077077" y="32402"/>
                  </a:cubicBezTo>
                  <a:lnTo>
                    <a:pt x="2077077" y="2655781"/>
                  </a:lnTo>
                  <a:cubicBezTo>
                    <a:pt x="2077077" y="2673676"/>
                    <a:pt x="2062570" y="2688183"/>
                    <a:pt x="2044674" y="2688183"/>
                  </a:cubicBezTo>
                  <a:lnTo>
                    <a:pt x="32402" y="2688183"/>
                  </a:lnTo>
                  <a:cubicBezTo>
                    <a:pt x="14507" y="2688183"/>
                    <a:pt x="0" y="2673676"/>
                    <a:pt x="0" y="2655781"/>
                  </a:cubicBezTo>
                  <a:lnTo>
                    <a:pt x="0" y="32402"/>
                  </a:lnTo>
                  <a:cubicBezTo>
                    <a:pt x="0" y="14507"/>
                    <a:pt x="14507" y="0"/>
                    <a:pt x="32402" y="0"/>
                  </a:cubicBezTo>
                  <a:close/>
                </a:path>
              </a:pathLst>
            </a:custGeom>
            <a:blipFill>
              <a:blip r:embed="rId5"/>
              <a:stretch>
                <a:fillRect l="-4422" t="-2744" r="0" b="-41656"/>
              </a:stretch>
            </a:blipFill>
            <a:ln w="19050" cap="rnd">
              <a:solidFill>
                <a:srgbClr val="0A192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94339" y="4776700"/>
            <a:ext cx="8309363" cy="4114800"/>
            <a:chOff x="0" y="0"/>
            <a:chExt cx="2188474" cy="1083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8474" cy="1083733"/>
            </a:xfrm>
            <a:custGeom>
              <a:avLst/>
              <a:gdLst/>
              <a:ahLst/>
              <a:cxnLst/>
              <a:rect r="r" b="b" t="t" l="l"/>
              <a:pathLst>
                <a:path h="1083733" w="2188474">
                  <a:moveTo>
                    <a:pt x="27951" y="0"/>
                  </a:moveTo>
                  <a:lnTo>
                    <a:pt x="2160523" y="0"/>
                  </a:lnTo>
                  <a:cubicBezTo>
                    <a:pt x="2167936" y="0"/>
                    <a:pt x="2175046" y="2945"/>
                    <a:pt x="2180287" y="8187"/>
                  </a:cubicBezTo>
                  <a:cubicBezTo>
                    <a:pt x="2185529" y="13429"/>
                    <a:pt x="2188474" y="20538"/>
                    <a:pt x="2188474" y="27951"/>
                  </a:cubicBezTo>
                  <a:lnTo>
                    <a:pt x="2188474" y="1055782"/>
                  </a:lnTo>
                  <a:cubicBezTo>
                    <a:pt x="2188474" y="1063195"/>
                    <a:pt x="2185529" y="1070305"/>
                    <a:pt x="2180287" y="1075547"/>
                  </a:cubicBezTo>
                  <a:cubicBezTo>
                    <a:pt x="2175046" y="1080788"/>
                    <a:pt x="2167936" y="1083733"/>
                    <a:pt x="2160523" y="1083733"/>
                  </a:cubicBezTo>
                  <a:lnTo>
                    <a:pt x="27951" y="1083733"/>
                  </a:lnTo>
                  <a:cubicBezTo>
                    <a:pt x="20538" y="1083733"/>
                    <a:pt x="13429" y="1080788"/>
                    <a:pt x="8187" y="1075547"/>
                  </a:cubicBezTo>
                  <a:cubicBezTo>
                    <a:pt x="2945" y="1070305"/>
                    <a:pt x="0" y="1063195"/>
                    <a:pt x="0" y="1055782"/>
                  </a:cubicBezTo>
                  <a:lnTo>
                    <a:pt x="0" y="27951"/>
                  </a:lnTo>
                  <a:cubicBezTo>
                    <a:pt x="0" y="20538"/>
                    <a:pt x="2945" y="13429"/>
                    <a:pt x="8187" y="8187"/>
                  </a:cubicBezTo>
                  <a:cubicBezTo>
                    <a:pt x="13429" y="2945"/>
                    <a:pt x="20538" y="0"/>
                    <a:pt x="27951" y="0"/>
                  </a:cubicBezTo>
                  <a:close/>
                </a:path>
              </a:pathLst>
            </a:custGeom>
            <a:ln w="19050" cap="rnd">
              <a:solidFill>
                <a:srgbClr val="4B393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2188474" cy="1045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143500"/>
            <a:ext cx="8309363" cy="4114800"/>
            <a:chOff x="0" y="0"/>
            <a:chExt cx="2188474" cy="10837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88474" cy="1083733"/>
            </a:xfrm>
            <a:custGeom>
              <a:avLst/>
              <a:gdLst/>
              <a:ahLst/>
              <a:cxnLst/>
              <a:rect r="r" b="b" t="t" l="l"/>
              <a:pathLst>
                <a:path h="1083733" w="2188474">
                  <a:moveTo>
                    <a:pt x="27951" y="0"/>
                  </a:moveTo>
                  <a:lnTo>
                    <a:pt x="2160523" y="0"/>
                  </a:lnTo>
                  <a:cubicBezTo>
                    <a:pt x="2167936" y="0"/>
                    <a:pt x="2175046" y="2945"/>
                    <a:pt x="2180287" y="8187"/>
                  </a:cubicBezTo>
                  <a:cubicBezTo>
                    <a:pt x="2185529" y="13429"/>
                    <a:pt x="2188474" y="20538"/>
                    <a:pt x="2188474" y="27951"/>
                  </a:cubicBezTo>
                  <a:lnTo>
                    <a:pt x="2188474" y="1055782"/>
                  </a:lnTo>
                  <a:cubicBezTo>
                    <a:pt x="2188474" y="1063195"/>
                    <a:pt x="2185529" y="1070305"/>
                    <a:pt x="2180287" y="1075547"/>
                  </a:cubicBezTo>
                  <a:cubicBezTo>
                    <a:pt x="2175046" y="1080788"/>
                    <a:pt x="2167936" y="1083733"/>
                    <a:pt x="2160523" y="1083733"/>
                  </a:cubicBezTo>
                  <a:lnTo>
                    <a:pt x="27951" y="1083733"/>
                  </a:lnTo>
                  <a:cubicBezTo>
                    <a:pt x="20538" y="1083733"/>
                    <a:pt x="13429" y="1080788"/>
                    <a:pt x="8187" y="1075547"/>
                  </a:cubicBezTo>
                  <a:cubicBezTo>
                    <a:pt x="2945" y="1070305"/>
                    <a:pt x="0" y="1063195"/>
                    <a:pt x="0" y="1055782"/>
                  </a:cubicBezTo>
                  <a:lnTo>
                    <a:pt x="0" y="27951"/>
                  </a:lnTo>
                  <a:cubicBezTo>
                    <a:pt x="0" y="20538"/>
                    <a:pt x="2945" y="13429"/>
                    <a:pt x="8187" y="8187"/>
                  </a:cubicBezTo>
                  <a:cubicBezTo>
                    <a:pt x="13429" y="2945"/>
                    <a:pt x="20538" y="0"/>
                    <a:pt x="27951" y="0"/>
                  </a:cubicBezTo>
                  <a:close/>
                </a:path>
              </a:pathLst>
            </a:custGeom>
            <a:solidFill>
              <a:srgbClr val="061223"/>
            </a:solidFill>
            <a:ln w="19050" cap="rnd">
              <a:solidFill>
                <a:srgbClr val="403E39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2188474" cy="1045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30458" y="2541491"/>
            <a:ext cx="8007605" cy="154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1"/>
              </a:lnSpc>
            </a:pPr>
            <a:r>
              <a:rPr lang="en-US" sz="11511" spc="-368" b="true">
                <a:solidFill>
                  <a:srgbClr val="E2E8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Impact</a:t>
            </a: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8232801" y="-283915"/>
            <a:ext cx="527883" cy="3620635"/>
          </a:xfrm>
          <a:prstGeom prst="line">
            <a:avLst/>
          </a:prstGeom>
          <a:ln cap="flat" w="19050">
            <a:solidFill>
              <a:srgbClr val="4B3935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276610" y="5600700"/>
            <a:ext cx="7813542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 spc="-39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Transforming Governance with Data :</a:t>
            </a: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Implementing Udyog Gadh doesn't just digitize maps; it revolutionizes the state's revenue model.</a:t>
            </a:r>
          </a:p>
          <a:p>
            <a:pPr algn="l">
              <a:lnSpc>
                <a:spcPts val="2160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 spc="-39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100x Efficiency :  </a:t>
            </a: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Survey time reduced from 30 days to 30 seconds. What took a team of officers a month to inspect is now scanned instantly.</a:t>
            </a:r>
          </a:p>
          <a:p>
            <a:pPr algn="l">
              <a:lnSpc>
                <a:spcPts val="2160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 spc="-39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Revenue Recovery :</a:t>
            </a: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  We unlock crores in potential revenue by identifying unbilled land usage and reclaiming 'Ghost Plots' for immediate re-allocation.</a:t>
            </a:r>
          </a:p>
          <a:p>
            <a:pPr algn="l">
              <a:lnSpc>
                <a:spcPts val="2160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 spc="-39">
                <a:solidFill>
                  <a:srgbClr val="F0E7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Zero Corruption : </a:t>
            </a:r>
            <a:r>
              <a:rPr lang="en-US" sz="1800" spc="-39">
                <a:solidFill>
                  <a:srgbClr val="F0E7D5"/>
                </a:solidFill>
                <a:latin typeface="HK Grotesk"/>
                <a:ea typeface="HK Grotesk"/>
                <a:cs typeface="HK Grotesk"/>
                <a:sym typeface="HK Grotesk"/>
              </a:rPr>
              <a:t>Every violation is backed by irrefutable satellite evidence, creating a 100% transparent, tamper-proof audit trail.</a:t>
            </a:r>
          </a:p>
          <a:p>
            <a:pPr algn="l"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DAHBQP40u3o</dc:identifier>
  <dcterms:modified xsi:type="dcterms:W3CDTF">2011-08-01T06:04:30Z</dcterms:modified>
  <cp:revision>1</cp:revision>
  <dc:title>Black and White Modern Thesis Defense Presentation</dc:title>
</cp:coreProperties>
</file>